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1" r:id="rId4"/>
    <p:sldId id="263" r:id="rId5"/>
    <p:sldId id="264" r:id="rId6"/>
    <p:sldId id="267" r:id="rId7"/>
    <p:sldId id="266" r:id="rId8"/>
    <p:sldId id="275" r:id="rId9"/>
    <p:sldId id="280" r:id="rId10"/>
    <p:sldId id="268" r:id="rId11"/>
    <p:sldId id="269" r:id="rId12"/>
    <p:sldId id="276" r:id="rId13"/>
    <p:sldId id="277" r:id="rId14"/>
    <p:sldId id="278" r:id="rId15"/>
    <p:sldId id="281" r:id="rId16"/>
    <p:sldId id="270" r:id="rId17"/>
    <p:sldId id="271" r:id="rId18"/>
    <p:sldId id="272" r:id="rId19"/>
    <p:sldId id="273" r:id="rId20"/>
    <p:sldId id="274" r:id="rId21"/>
    <p:sldId id="26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CC00CC"/>
    <a:srgbClr val="9900CC"/>
    <a:srgbClr val="9900FF"/>
    <a:srgbClr val="FF7C80"/>
    <a:srgbClr val="FFCCCC"/>
    <a:srgbClr val="FF5050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334" autoAdjust="0"/>
    <p:restoredTop sz="94660"/>
  </p:normalViewPr>
  <p:slideViewPr>
    <p:cSldViewPr>
      <p:cViewPr varScale="1">
        <p:scale>
          <a:sx n="65" d="100"/>
          <a:sy n="65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EC3E0-91A4-4789-A42C-C355C74939A7}" type="datetimeFigureOut">
              <a:rPr lang="en-MY" smtClean="0"/>
              <a:t>31/12/2019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B3BF5-95CB-4463-9222-DA6D3481C88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7620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61DB9-E81F-41D4-9458-AE69CB09D6E9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1782-E481-4679-B27C-579DF4D382B1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B8D0-6B3E-46FE-9729-3DB9556DDC28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4C1-128A-45D3-B2F1-2314631A20AA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8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F1609-6E02-4E63-9746-99DDB5986069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41CB6-2BCE-49AE-8010-D2863980942A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DA87-AEDE-472D-BBB0-7B8504520B61}" type="datetime1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DA53-0F5C-4CA0-B084-5F695616A888}" type="datetime1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3671A-DBFA-48BF-90DC-BE23FBF81939}" type="datetime1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DD47-15CA-4DE2-BA59-2A7365F20EE9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D17E-B7D4-48DE-9BEC-D4B6C5349288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7F482-0C33-47FF-8C96-9722541CF3B3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0500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993973"/>
            <a:ext cx="6400800" cy="1470025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000000"/>
                </a:solidFill>
              </a:rPr>
              <a:t>Training of Core Trainers </a:t>
            </a: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>
                <a:solidFill>
                  <a:srgbClr val="000000"/>
                </a:solidFill>
              </a:rPr>
              <a:t>CPG Management of </a:t>
            </a:r>
            <a:r>
              <a:rPr lang="en-US" altLang="en-US" b="1" dirty="0" err="1">
                <a:solidFill>
                  <a:srgbClr val="000000"/>
                </a:solidFill>
              </a:rPr>
              <a:t>Haemophilia</a:t>
            </a:r>
            <a:br>
              <a:rPr lang="en-MY" altLang="en-US" sz="6000" b="1" dirty="0">
                <a:solidFill>
                  <a:srgbClr val="000000"/>
                </a:solidFill>
              </a:rPr>
            </a:br>
            <a:r>
              <a:rPr lang="en-MY" altLang="en-US" sz="6000" b="1" dirty="0">
                <a:solidFill>
                  <a:srgbClr val="000000"/>
                </a:solidFill>
              </a:rPr>
              <a:t>Case Discussion 1</a:t>
            </a:r>
            <a:br>
              <a:rPr lang="en-US" altLang="en-US" sz="6000" b="1" dirty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928689"/>
            <a:ext cx="7543800" cy="175260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Dr. Azman Othman</a:t>
            </a:r>
          </a:p>
          <a:p>
            <a:r>
              <a:rPr lang="en-US" dirty="0">
                <a:solidFill>
                  <a:schemeClr val="tx1"/>
                </a:solidFill>
              </a:rPr>
              <a:t>Family Medicine Specialist</a:t>
            </a:r>
          </a:p>
          <a:p>
            <a:r>
              <a:rPr lang="en-US" b="1" dirty="0">
                <a:solidFill>
                  <a:schemeClr val="tx1"/>
                </a:solidFill>
              </a:rPr>
              <a:t>Dr. Wan </a:t>
            </a:r>
            <a:r>
              <a:rPr lang="en-US" b="1" dirty="0" err="1">
                <a:solidFill>
                  <a:schemeClr val="tx1"/>
                </a:solidFill>
              </a:rPr>
              <a:t>Hayati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Mohd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Yaakob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Pathologist (</a:t>
            </a:r>
            <a:r>
              <a:rPr lang="en-US" dirty="0" err="1">
                <a:solidFill>
                  <a:schemeClr val="tx1"/>
                </a:solidFill>
              </a:rPr>
              <a:t>Haematology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r>
              <a:rPr lang="en-US" b="1" dirty="0">
                <a:solidFill>
                  <a:schemeClr val="tx1"/>
                </a:solidFill>
              </a:rPr>
              <a:t>Dr. </a:t>
            </a:r>
            <a:r>
              <a:rPr lang="en-US" b="1" dirty="0" err="1">
                <a:solidFill>
                  <a:schemeClr val="tx1"/>
                </a:solidFill>
              </a:rPr>
              <a:t>Yuslina</a:t>
            </a:r>
            <a:r>
              <a:rPr lang="en-US" b="1" dirty="0">
                <a:solidFill>
                  <a:schemeClr val="tx1"/>
                </a:solidFill>
              </a:rPr>
              <a:t> Mat </a:t>
            </a:r>
            <a:r>
              <a:rPr lang="en-US" b="1" dirty="0" err="1">
                <a:solidFill>
                  <a:schemeClr val="tx1"/>
                </a:solidFill>
              </a:rPr>
              <a:t>Yusoff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Pathologist (</a:t>
            </a:r>
            <a:r>
              <a:rPr lang="en-US" dirty="0" err="1">
                <a:solidFill>
                  <a:schemeClr val="tx1"/>
                </a:solidFill>
              </a:rPr>
              <a:t>Haematology</a:t>
            </a:r>
            <a:r>
              <a:rPr lang="en-US">
                <a:solidFill>
                  <a:schemeClr val="tx1"/>
                </a:solidFill>
              </a:rPr>
              <a:t>)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8674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4800"/>
            <a:ext cx="1962020" cy="302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C9DCC4E-C33D-4384-ADDB-21C00C7C13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627263"/>
              </p:ext>
            </p:extLst>
          </p:nvPr>
        </p:nvGraphicFramePr>
        <p:xfrm>
          <a:off x="10668000" y="4343400"/>
          <a:ext cx="1465681" cy="1814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5681">
                  <a:extLst>
                    <a:ext uri="{9D8B030D-6E8A-4147-A177-3AD203B41FA5}">
                      <a16:colId xmlns:a16="http://schemas.microsoft.com/office/drawing/2014/main" val="333435928"/>
                    </a:ext>
                  </a:extLst>
                </a:gridCol>
              </a:tblGrid>
              <a:tr h="3048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5288123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206C7-8173-42DB-B691-1346A370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Question 5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B13D634-917C-4343-9396-68DD6BEFF1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375920"/>
              </p:ext>
            </p:extLst>
          </p:nvPr>
        </p:nvGraphicFramePr>
        <p:xfrm>
          <a:off x="448731" y="2362199"/>
          <a:ext cx="80772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1155207553"/>
                    </a:ext>
                  </a:extLst>
                </a:gridCol>
                <a:gridCol w="1701800">
                  <a:extLst>
                    <a:ext uri="{9D8B030D-6E8A-4147-A177-3AD203B41FA5}">
                      <a16:colId xmlns:a16="http://schemas.microsoft.com/office/drawing/2014/main" val="135892670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724789275"/>
                    </a:ext>
                  </a:extLst>
                </a:gridCol>
                <a:gridCol w="2641600">
                  <a:extLst>
                    <a:ext uri="{9D8B030D-6E8A-4147-A177-3AD203B41FA5}">
                      <a16:colId xmlns:a16="http://schemas.microsoft.com/office/drawing/2014/main" val="3982786806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US" sz="24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Mixing study results</a:t>
                      </a: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Interpretation</a:t>
                      </a: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4607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Immediate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2-hour incubation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315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Scenario 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35 sec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35 sec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9593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Scenario 2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35 sec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160 sec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827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Scenario 3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80 sec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 90 sec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358451"/>
                  </a:ext>
                </a:extLst>
              </a:tr>
            </a:tbl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E0C79D-309B-4521-B700-BD358D5BA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41433"/>
            <a:ext cx="8229600" cy="4525963"/>
          </a:xfrm>
        </p:spPr>
        <p:txBody>
          <a:bodyPr/>
          <a:lstStyle/>
          <a:p>
            <a:r>
              <a:rPr lang="en-US" dirty="0">
                <a:cs typeface="Arial" panose="020B0604020202020204" pitchFamily="34" charset="0"/>
              </a:rPr>
              <a:t>Interpret the following mixing tests: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C9AEB6-5576-4DD7-A444-D31B25067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1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Answer 5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19324"/>
            <a:ext cx="866295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B3529F-9CE1-4909-9218-7E649EACB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516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Progress (cont.)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Patient’s mixing test is corrected. </a:t>
            </a:r>
          </a:p>
          <a:p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sz="4400" b="1" dirty="0"/>
              <a:t>Question 6</a:t>
            </a:r>
          </a:p>
          <a:p>
            <a:r>
              <a:rPr lang="en-AU" dirty="0"/>
              <a:t>What is the next test to be done?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C3C559-35AE-4C6C-9DE4-F37C2BE29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841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Answer 6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sz="4400" dirty="0"/>
          </a:p>
          <a:p>
            <a:r>
              <a:rPr lang="en-AU" sz="3600" dirty="0"/>
              <a:t>Factor VIII &amp; IX assays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50701-48BA-4504-AED5-CB1554FD9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146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Progress (cont.)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Factor VIII level = 0.8%</a:t>
            </a:r>
          </a:p>
          <a:p>
            <a:r>
              <a:rPr lang="en-AU" dirty="0"/>
              <a:t>Factor IX level = 98%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sz="4400" b="1" dirty="0"/>
              <a:t>Question 7</a:t>
            </a:r>
          </a:p>
          <a:p>
            <a:r>
              <a:rPr lang="en-AU" dirty="0"/>
              <a:t>What is the diagnosis?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256A26-AA18-4BBA-B988-63804FA2F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76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Answer 7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4400" dirty="0"/>
              <a:t>Severe Haemophilia A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823710-72AD-41CA-9E19-7C27B2A71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63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Progress (cont.)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477D4-55B0-480D-8557-E1FB4E033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9392"/>
            <a:ext cx="8229600" cy="4525963"/>
          </a:xfrm>
        </p:spPr>
        <p:txBody>
          <a:bodyPr/>
          <a:lstStyle/>
          <a:p>
            <a:r>
              <a:rPr lang="en-AU" dirty="0">
                <a:cs typeface="Arial" panose="020B0604020202020204" pitchFamily="34" charset="0"/>
              </a:rPr>
              <a:t>Genetic test done for the patient and mother shows intron 22 mutation.</a:t>
            </a:r>
          </a:p>
          <a:p>
            <a:pPr marL="0" indent="0">
              <a:buNone/>
            </a:pPr>
            <a:r>
              <a:rPr lang="en-AU" dirty="0"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n-AU" b="1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4400" b="1" dirty="0">
                <a:cs typeface="Arial" panose="020B0604020202020204" pitchFamily="34" charset="0"/>
              </a:rPr>
              <a:t>Question </a:t>
            </a:r>
            <a:r>
              <a:rPr lang="en-AU" sz="4400" b="1" dirty="0">
                <a:cs typeface="Arial" panose="020B0604020202020204" pitchFamily="34" charset="0"/>
              </a:rPr>
              <a:t>8</a:t>
            </a:r>
            <a:endParaRPr lang="en-AU" sz="4400" dirty="0">
              <a:cs typeface="Arial" panose="020B0604020202020204" pitchFamily="34" charset="0"/>
            </a:endParaRPr>
          </a:p>
          <a:p>
            <a:r>
              <a:rPr lang="en-AU" dirty="0">
                <a:cs typeface="Arial" panose="020B0604020202020204" pitchFamily="34" charset="0"/>
              </a:rPr>
              <a:t>Who are the family members that should be considered for genetic study?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FADD6-95D2-4AD3-90F0-31C5DB867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94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8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477D4-55B0-480D-8557-E1FB4E033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MY" sz="3200" dirty="0">
                <a:cs typeface="Arial" panose="020B0604020202020204" pitchFamily="34" charset="0"/>
              </a:rPr>
              <a:t>Female siblings of the patient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MY" sz="3200" dirty="0">
                <a:cs typeface="Arial" panose="020B0604020202020204" pitchFamily="34" charset="0"/>
              </a:rPr>
              <a:t>Sisters of the mother</a:t>
            </a:r>
            <a:endParaRPr lang="en-AU" sz="32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14661"/>
            <a:ext cx="8342403" cy="227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F28D07-26FE-4769-BDFF-3F1EE4424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814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Question 9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477D4-55B0-480D-8557-E1FB4E033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3600" dirty="0">
                <a:cs typeface="Arial" panose="020B0604020202020204" pitchFamily="34" charset="0"/>
              </a:rPr>
              <a:t>Who would you consider as obligate carrier in haemophilia A &amp; B?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2C5FD8-99DB-407E-881A-D2A60DD7E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114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Answer 9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8328025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35CC00-C312-41C2-B734-9F4D90357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63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  <a:cs typeface="Arial" panose="020B0604020202020204" pitchFamily="34" charset="0"/>
              </a:rPr>
              <a:t>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543800" cy="4525963"/>
          </a:xfrm>
        </p:spPr>
        <p:txBody>
          <a:bodyPr>
            <a:normAutofit lnSpcReduction="10000"/>
          </a:bodyPr>
          <a:lstStyle/>
          <a:p>
            <a:r>
              <a:rPr lang="en-AU" dirty="0">
                <a:cs typeface="Arial" panose="020B0604020202020204" pitchFamily="34" charset="0"/>
              </a:rPr>
              <a:t>A 5-month-old boy presents with left cheek bruises </a:t>
            </a:r>
          </a:p>
          <a:p>
            <a:r>
              <a:rPr lang="en-AU" dirty="0">
                <a:cs typeface="Arial" panose="020B0604020202020204" pitchFamily="34" charset="0"/>
              </a:rPr>
              <a:t>No history of trauma </a:t>
            </a:r>
          </a:p>
          <a:p>
            <a:r>
              <a:rPr lang="en-AU" dirty="0">
                <a:cs typeface="Arial" panose="020B0604020202020204" pitchFamily="34" charset="0"/>
              </a:rPr>
              <a:t>Otherwise well </a:t>
            </a:r>
          </a:p>
          <a:p>
            <a:pPr marL="0" indent="0">
              <a:buNone/>
            </a:pPr>
            <a:endParaRPr lang="en-AU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AU" sz="4400" b="1" dirty="0">
                <a:cs typeface="Arial" panose="020B0604020202020204" pitchFamily="34" charset="0"/>
              </a:rPr>
              <a:t>Question 1</a:t>
            </a:r>
            <a:endParaRPr lang="en-AU" sz="4400" dirty="0">
              <a:cs typeface="Arial" panose="020B0604020202020204" pitchFamily="34" charset="0"/>
            </a:endParaRPr>
          </a:p>
          <a:p>
            <a:r>
              <a:rPr lang="en-AU" dirty="0">
                <a:cs typeface="Arial" panose="020B0604020202020204" pitchFamily="34" charset="0"/>
              </a:rPr>
              <a:t>What are other important history you would like to know?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A2E69-1765-4891-BF8F-D779A12E3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94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Take Home Messages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11" y="1062037"/>
            <a:ext cx="751522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38" y="3828439"/>
            <a:ext cx="74676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2F04C0-51E2-4F47-B011-1BB52011E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420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-9236" y="0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86500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C09490-B5EE-4EB4-93B5-27A104F88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94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b="1" dirty="0">
                <a:solidFill>
                  <a:srgbClr val="FF0000"/>
                </a:solidFill>
                <a:cs typeface="Arial" panose="020B0604020202020204" pitchFamily="34" charset="0"/>
              </a:rPr>
              <a:t>Answer</a:t>
            </a:r>
            <a:r>
              <a:rPr lang="en-AU" b="1" dirty="0">
                <a:solidFill>
                  <a:srgbClr val="FF0000"/>
                </a:solidFill>
              </a:rPr>
              <a:t> 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3082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AU" dirty="0">
                <a:cs typeface="Arial" panose="020B0604020202020204" pitchFamily="34" charset="0"/>
              </a:rPr>
              <a:t>History of easy bruising </a:t>
            </a:r>
          </a:p>
          <a:p>
            <a:pPr>
              <a:spcBef>
                <a:spcPts val="0"/>
              </a:spcBef>
            </a:pPr>
            <a:r>
              <a:rPr lang="en-AU" dirty="0">
                <a:cs typeface="Arial" panose="020B0604020202020204" pitchFamily="34" charset="0"/>
              </a:rPr>
              <a:t>Other sites of bleeding </a:t>
            </a:r>
          </a:p>
          <a:p>
            <a:pPr>
              <a:spcBef>
                <a:spcPts val="0"/>
              </a:spcBef>
            </a:pPr>
            <a:r>
              <a:rPr lang="en-AU" dirty="0">
                <a:cs typeface="Arial" panose="020B0604020202020204" pitchFamily="34" charset="0"/>
              </a:rPr>
              <a:t>History of trivial trauma causing severe bleeding </a:t>
            </a:r>
          </a:p>
          <a:p>
            <a:pPr>
              <a:spcBef>
                <a:spcPts val="0"/>
              </a:spcBef>
            </a:pPr>
            <a:r>
              <a:rPr lang="en-AU" dirty="0">
                <a:cs typeface="Arial" panose="020B0604020202020204" pitchFamily="34" charset="0"/>
              </a:rPr>
              <a:t>Post-vaccination or vitamin K injection haematoma</a:t>
            </a:r>
          </a:p>
          <a:p>
            <a:pPr>
              <a:spcBef>
                <a:spcPts val="0"/>
              </a:spcBef>
            </a:pPr>
            <a:r>
              <a:rPr lang="en-AU" dirty="0">
                <a:cs typeface="Arial" panose="020B0604020202020204" pitchFamily="34" charset="0"/>
              </a:rPr>
              <a:t>Family history of bleeding disorders</a:t>
            </a:r>
          </a:p>
          <a:p>
            <a:pPr marL="0" indent="0">
              <a:buNone/>
            </a:pP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F640D7-8941-4C1F-AAA9-AA8DD9BE2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14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Question 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106" y="143954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3600" dirty="0">
                <a:cs typeface="Arial" panose="020B0604020202020204" pitchFamily="34" charset="0"/>
              </a:rPr>
              <a:t>What physical findings would you look for in this patient?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303245-D1FC-40EA-A4F4-4C8845394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479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760" y="1412821"/>
            <a:ext cx="8229600" cy="4525963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AU" sz="3200" dirty="0">
                <a:cs typeface="Arial" panose="020B0604020202020204" pitchFamily="34" charset="0"/>
              </a:rPr>
              <a:t>Subcutaneous bleeding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3200" dirty="0" err="1">
                <a:cs typeface="Arial" panose="020B0604020202020204" pitchFamily="34" charset="0"/>
              </a:rPr>
              <a:t>Mucocutaneous</a:t>
            </a:r>
            <a:r>
              <a:rPr lang="en-AU" sz="3200" dirty="0">
                <a:cs typeface="Arial" panose="020B0604020202020204" pitchFamily="34" charset="0"/>
              </a:rPr>
              <a:t> bleeding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3200" dirty="0">
                <a:cs typeface="Arial" panose="020B0604020202020204" pitchFamily="34" charset="0"/>
              </a:rPr>
              <a:t>Joint bleed (</a:t>
            </a:r>
            <a:r>
              <a:rPr lang="en-AU" sz="3200" dirty="0" err="1">
                <a:cs typeface="Arial" panose="020B0604020202020204" pitchFamily="34" charset="0"/>
              </a:rPr>
              <a:t>haemathrosis</a:t>
            </a:r>
            <a:r>
              <a:rPr lang="en-AU" sz="3200" dirty="0">
                <a:cs typeface="Arial" panose="020B0604020202020204" pitchFamily="34" charset="0"/>
              </a:rPr>
              <a:t>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3200" dirty="0">
                <a:cs typeface="Arial" panose="020B0604020202020204" pitchFamily="34" charset="0"/>
              </a:rPr>
              <a:t>Exclude physical findings that are suggestive of non-accidental injury (NAI) e.g. bruises of different ages, burn marks, etc.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554BB5-88AD-4881-BAA2-9F9FAB2B9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670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Question 3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2924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3600" dirty="0">
                <a:cs typeface="Arial" panose="020B0604020202020204" pitchFamily="34" charset="0"/>
              </a:rPr>
              <a:t>What are the appropriate initial investigations for this patient?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7B00D-301F-463A-B9C0-715CBC744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98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3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3200" dirty="0">
                <a:cs typeface="Arial" panose="020B0604020202020204" pitchFamily="34" charset="0"/>
              </a:rPr>
              <a:t>FBC to look for any thrombocytopenia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3200" dirty="0">
                <a:cs typeface="Arial" panose="020B0604020202020204" pitchFamily="34" charset="0"/>
              </a:rPr>
              <a:t>Coagulation test (PT &amp; APTT) to look for coagulopathy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770537-756C-459F-9B50-F9446F20E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612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Progress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5" y="1238991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lvl="1">
              <a:buFont typeface="Arial" pitchFamily="34" charset="0"/>
              <a:buChar char="•"/>
            </a:pPr>
            <a:r>
              <a:rPr lang="en-AU" sz="3500" dirty="0">
                <a:cs typeface="Arial" panose="020B0604020202020204" pitchFamily="34" charset="0"/>
              </a:rPr>
              <a:t>FBC</a:t>
            </a:r>
          </a:p>
          <a:p>
            <a:pPr marL="457200" lvl="1" indent="257175">
              <a:buNone/>
            </a:pPr>
            <a:r>
              <a:rPr lang="en-AU" sz="3500" dirty="0">
                <a:cs typeface="Arial" panose="020B0604020202020204" pitchFamily="34" charset="0"/>
              </a:rPr>
              <a:t> - Hb 12 g/dL</a:t>
            </a:r>
          </a:p>
          <a:p>
            <a:pPr marL="457200" lvl="1" indent="257175">
              <a:buNone/>
            </a:pPr>
            <a:r>
              <a:rPr lang="en-AU" sz="3500" dirty="0">
                <a:cs typeface="Arial" panose="020B0604020202020204" pitchFamily="34" charset="0"/>
              </a:rPr>
              <a:t> - TWC 8.5 x 10</a:t>
            </a:r>
            <a:r>
              <a:rPr lang="en-AU" sz="3500" baseline="30000" dirty="0">
                <a:cs typeface="Arial" panose="020B0604020202020204" pitchFamily="34" charset="0"/>
              </a:rPr>
              <a:t>9</a:t>
            </a:r>
            <a:r>
              <a:rPr lang="en-AU" sz="3500" dirty="0">
                <a:cs typeface="Arial" panose="020B0604020202020204" pitchFamily="34" charset="0"/>
              </a:rPr>
              <a:t>/L</a:t>
            </a:r>
          </a:p>
          <a:p>
            <a:pPr marL="457200" lvl="1" indent="257175">
              <a:buNone/>
            </a:pPr>
            <a:r>
              <a:rPr lang="en-AU" sz="3500" dirty="0">
                <a:cs typeface="Arial" panose="020B0604020202020204" pitchFamily="34" charset="0"/>
              </a:rPr>
              <a:t> - Platelet 230 x 10</a:t>
            </a:r>
            <a:r>
              <a:rPr lang="en-AU" sz="3500" baseline="30000" dirty="0">
                <a:cs typeface="Arial" panose="020B0604020202020204" pitchFamily="34" charset="0"/>
              </a:rPr>
              <a:t>9</a:t>
            </a:r>
            <a:r>
              <a:rPr lang="en-AU" sz="3500" dirty="0">
                <a:cs typeface="Arial" panose="020B0604020202020204" pitchFamily="34" charset="0"/>
              </a:rPr>
              <a:t>/L</a:t>
            </a:r>
          </a:p>
          <a:p>
            <a:pPr lvl="1">
              <a:buFont typeface="Arial" pitchFamily="34" charset="0"/>
              <a:buChar char="•"/>
            </a:pPr>
            <a:r>
              <a:rPr lang="en-AU" sz="3500" dirty="0">
                <a:cs typeface="Arial" panose="020B0604020202020204" pitchFamily="34" charset="0"/>
              </a:rPr>
              <a:t>PT 10 seconds</a:t>
            </a:r>
          </a:p>
          <a:p>
            <a:pPr lvl="1">
              <a:buFont typeface="Arial" pitchFamily="34" charset="0"/>
              <a:buChar char="•"/>
            </a:pPr>
            <a:r>
              <a:rPr lang="en-AU" sz="3500" dirty="0">
                <a:cs typeface="Arial" panose="020B0604020202020204" pitchFamily="34" charset="0"/>
              </a:rPr>
              <a:t>APTT 120 seconds</a:t>
            </a:r>
          </a:p>
          <a:p>
            <a:pPr marL="457200" lvl="1" indent="0">
              <a:buNone/>
            </a:pPr>
            <a:endParaRPr lang="en-AU" sz="3500" dirty="0"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AU" sz="4800" b="1" dirty="0">
                <a:cs typeface="Arial" panose="020B0604020202020204" pitchFamily="34" charset="0"/>
              </a:rPr>
              <a:t>Question 4</a:t>
            </a:r>
          </a:p>
          <a:p>
            <a:pPr lvl="1">
              <a:buFont typeface="Arial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What is the next test to order?</a:t>
            </a:r>
          </a:p>
          <a:p>
            <a:pPr marL="457200" lvl="1" indent="0">
              <a:buNone/>
            </a:pPr>
            <a:endParaRPr lang="en-AU" sz="3500" dirty="0"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35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34913D-88CA-4C65-88B8-2AD1FB771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72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Answer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5" y="1238991"/>
            <a:ext cx="8229600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AU" sz="3500" dirty="0">
              <a:cs typeface="Arial" panose="020B0604020202020204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Mixing test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33B6B-3E01-4DCF-9E7E-EDF861FF0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87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530</Words>
  <Application>Microsoft Office PowerPoint</Application>
  <PresentationFormat>On-screen Show (4:3)</PresentationFormat>
  <Paragraphs>161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Training of Core Trainers  CPG Management of Haemophilia Case Discussion 1 </vt:lpstr>
      <vt:lpstr>History</vt:lpstr>
      <vt:lpstr>Answer 1</vt:lpstr>
      <vt:lpstr>Question 2 </vt:lpstr>
      <vt:lpstr>Answer 2</vt:lpstr>
      <vt:lpstr>Question 3 </vt:lpstr>
      <vt:lpstr>Answer 3 </vt:lpstr>
      <vt:lpstr>Progress (cont.)</vt:lpstr>
      <vt:lpstr>Answer 4</vt:lpstr>
      <vt:lpstr>Question 5</vt:lpstr>
      <vt:lpstr>Answer 5</vt:lpstr>
      <vt:lpstr>Progress (cont.)</vt:lpstr>
      <vt:lpstr>Answer 6</vt:lpstr>
      <vt:lpstr>Progress (cont.)</vt:lpstr>
      <vt:lpstr>Answer 7</vt:lpstr>
      <vt:lpstr>Progress (cont.)</vt:lpstr>
      <vt:lpstr>Answer 8</vt:lpstr>
      <vt:lpstr>Question 9</vt:lpstr>
      <vt:lpstr>Answer 9</vt:lpstr>
      <vt:lpstr>Take Home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 Mohd. Aminuddin</cp:lastModifiedBy>
  <cp:revision>31</cp:revision>
  <dcterms:created xsi:type="dcterms:W3CDTF">2019-04-12T03:15:03Z</dcterms:created>
  <dcterms:modified xsi:type="dcterms:W3CDTF">2019-12-31T08:34:21Z</dcterms:modified>
</cp:coreProperties>
</file>